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9" r:id="rId3"/>
    <p:sldId id="270" r:id="rId4"/>
    <p:sldId id="275" r:id="rId5"/>
    <p:sldId id="276" r:id="rId6"/>
    <p:sldId id="274" r:id="rId7"/>
    <p:sldId id="277" r:id="rId8"/>
    <p:sldId id="278" r:id="rId9"/>
    <p:sldId id="281" r:id="rId10"/>
    <p:sldId id="282" r:id="rId11"/>
    <p:sldId id="279" r:id="rId12"/>
    <p:sldId id="283" r:id="rId13"/>
    <p:sldId id="280" r:id="rId14"/>
    <p:sldId id="285" r:id="rId15"/>
    <p:sldId id="286" r:id="rId16"/>
    <p:sldId id="287" r:id="rId17"/>
    <p:sldId id="28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EE9086"/>
    <a:srgbClr val="4B9F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5" autoAdjust="0"/>
    <p:restoredTop sz="94660"/>
  </p:normalViewPr>
  <p:slideViewPr>
    <p:cSldViewPr>
      <p:cViewPr varScale="1">
        <p:scale>
          <a:sx n="66" d="100"/>
          <a:sy n="66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81CA2-2C3A-4BFD-83CE-35B50393B4F5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AFDE7-BF27-4399-AB24-2EBEF38B2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364B3-F916-4B73-9834-87CF6E873214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3CFF7-EE77-4D40-86C9-6361DA898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10284-E70D-4503-8FF4-7D410E51B883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5FF74-D06E-4E51-A1B2-CCCE08BF8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527A2B5-1FAD-49BA-96B3-90C2B8FC9851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37B739E-E13D-462F-B6BD-747AD1342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2261A-39D0-4B39-A833-9E10897CD12D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7D830-32A8-47A0-88CF-35C2E377E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C737F-F30F-4CE8-8940-4A728D4511C7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B9566-AB25-4D65-AB31-A9BEADB79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924F4-43EB-4E61-A09D-49E15586609A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1456D-948F-4294-996E-5595BFA1C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C2742DB-9BBA-4585-B78E-3B8B71AB2A8E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344AFE-A809-4B59-8C7C-530B6EC70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7F0BF-6681-4053-A70B-FA7B76BA571A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3236E-3BD8-403B-B549-11C73041E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E161B0A-FF33-4BF8-AB9E-702EE711F020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48CA58-6FB6-4AD0-A441-00E1F2E0E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6EFEC74-2508-413D-B2DB-E2FA97B41E5D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D08353F-BBC9-433A-81D4-ECEE8038F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53F5E8-25FF-4523-8756-F0E168378C08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47D647-2A0A-4639-B816-5B69C9B47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3" r:id="rId4"/>
    <p:sldLayoutId id="2147483862" r:id="rId5"/>
    <p:sldLayoutId id="2147483867" r:id="rId6"/>
    <p:sldLayoutId id="2147483861" r:id="rId7"/>
    <p:sldLayoutId id="2147483868" r:id="rId8"/>
    <p:sldLayoutId id="2147483869" r:id="rId9"/>
    <p:sldLayoutId id="2147483860" r:id="rId10"/>
    <p:sldLayoutId id="21474838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 bwMode="auto">
          <a:xfrm>
            <a:off x="323850" y="0"/>
            <a:ext cx="8286750" cy="2133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cap="none" smtClean="0">
                <a:solidFill>
                  <a:schemeClr val="tx1"/>
                </a:solidFill>
                <a:latin typeface="Arial" charset="0"/>
              </a:rPr>
              <a:t>Муниципальное казенное дошкольное образовательное учреждение «Детский сад «Радуга» а. Икон-Халк</a:t>
            </a:r>
            <a:br>
              <a:rPr lang="ru-RU" sz="2400" cap="none" smtClean="0">
                <a:solidFill>
                  <a:schemeClr val="tx1"/>
                </a:solidFill>
                <a:latin typeface="Arial" charset="0"/>
              </a:rPr>
            </a:br>
            <a:r>
              <a:rPr lang="ru-RU" sz="2400" cap="none" smtClean="0">
                <a:solidFill>
                  <a:schemeClr val="tx1"/>
                </a:solidFill>
                <a:latin typeface="Arial" charset="0"/>
              </a:rPr>
              <a:t>«Проектный метод в деятельности ДОУ»</a:t>
            </a:r>
            <a:r>
              <a:rPr lang="en-US" sz="2400" cap="none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2400" cap="none" smtClean="0">
                <a:solidFill>
                  <a:schemeClr val="tx1"/>
                </a:solidFill>
                <a:latin typeface="Arial" charset="0"/>
              </a:rPr>
            </a:br>
            <a:r>
              <a:rPr lang="ru-RU" sz="2400" cap="none" smtClean="0">
                <a:solidFill>
                  <a:schemeClr val="tx1"/>
                </a:solidFill>
                <a:latin typeface="Arial" charset="0"/>
              </a:rPr>
              <a:t>Подготовила: старший воспитатель Туркменова М.К.</a:t>
            </a:r>
          </a:p>
        </p:txBody>
      </p:sp>
      <p:pic>
        <p:nvPicPr>
          <p:cNvPr id="13314" name="Рисунок 3" descr="проект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2492375"/>
            <a:ext cx="5429250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4357688" y="0"/>
            <a:ext cx="4786312" cy="3643313"/>
          </a:xfrm>
          <a:prstGeom prst="sun">
            <a:avLst>
              <a:gd name="adj" fmla="val 24680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err="1">
                <a:solidFill>
                  <a:schemeClr val="tx1"/>
                </a:solidFill>
                <a:latin typeface="Calibri" pitchFamily="34" charset="0"/>
              </a:rPr>
              <a:t>Исследова</a:t>
            </a:r>
            <a:r>
              <a:rPr lang="ru-RU" sz="2000" i="1" dirty="0">
                <a:solidFill>
                  <a:schemeClr val="tx1"/>
                </a:solidFill>
                <a:latin typeface="Calibri" pitchFamily="34" charset="0"/>
              </a:rPr>
              <a:t>- </a:t>
            </a:r>
            <a:r>
              <a:rPr lang="ru-RU" sz="2000" i="1" dirty="0" err="1">
                <a:solidFill>
                  <a:schemeClr val="tx1"/>
                </a:solidFill>
                <a:latin typeface="Calibri" pitchFamily="34" charset="0"/>
              </a:rPr>
              <a:t>тельско</a:t>
            </a:r>
            <a:r>
              <a:rPr lang="ru-RU" sz="2000" i="1" dirty="0">
                <a:solidFill>
                  <a:schemeClr val="tx1"/>
                </a:solidFill>
                <a:latin typeface="Calibri" pitchFamily="34" charset="0"/>
              </a:rPr>
              <a:t>- творческие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  <a:latin typeface="Calibri" pitchFamily="34" charset="0"/>
              </a:rPr>
              <a:t>проекты</a:t>
            </a:r>
          </a:p>
        </p:txBody>
      </p:sp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2693988" y="3244850"/>
            <a:ext cx="247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Century Schoolbook" pitchFamily="18" charset="0"/>
              </a:rPr>
              <a:t> </a:t>
            </a:r>
            <a:endParaRPr lang="ru-RU">
              <a:latin typeface="Century Schoolbook" pitchFamily="18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0" y="2571750"/>
            <a:ext cx="5786438" cy="3500438"/>
          </a:xfrm>
          <a:prstGeom prst="cloud">
            <a:avLst/>
          </a:prstGeom>
          <a:solidFill>
            <a:srgbClr val="4B9F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1"/>
                </a:solidFill>
                <a:latin typeface="Calibri" pitchFamily="34" charset="0"/>
              </a:rPr>
              <a:t>Дети экспериментируют, а затем результаты оформляют в виде газет, драматизации, детского дизайна.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4357688" y="0"/>
            <a:ext cx="4572000" cy="3143250"/>
          </a:xfrm>
          <a:prstGeom prst="su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 err="1">
                <a:solidFill>
                  <a:schemeClr val="tx1"/>
                </a:solidFill>
                <a:latin typeface="Calibri" pitchFamily="34" charset="0"/>
              </a:rPr>
              <a:t>Ролево</a:t>
            </a:r>
            <a:r>
              <a:rPr lang="ru-RU" sz="2400" i="1" dirty="0">
                <a:solidFill>
                  <a:schemeClr val="tx1"/>
                </a:solidFill>
                <a:latin typeface="Calibri" pitchFamily="34" charset="0"/>
              </a:rPr>
              <a:t>- игровые проекты</a:t>
            </a:r>
          </a:p>
        </p:txBody>
      </p:sp>
      <p:sp>
        <p:nvSpPr>
          <p:cNvPr id="6" name="Облако 5"/>
          <p:cNvSpPr/>
          <p:nvPr/>
        </p:nvSpPr>
        <p:spPr>
          <a:xfrm>
            <a:off x="0" y="2071688"/>
            <a:ext cx="6357938" cy="4071937"/>
          </a:xfrm>
          <a:prstGeom prst="cloud">
            <a:avLst/>
          </a:prstGeom>
          <a:solidFill>
            <a:srgbClr val="4B9F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 err="1">
                <a:solidFill>
                  <a:schemeClr val="tx1"/>
                </a:solidFill>
                <a:latin typeface="Calibri" pitchFamily="34" charset="0"/>
              </a:rPr>
              <a:t>Ролево</a:t>
            </a:r>
            <a:r>
              <a:rPr lang="ru-RU" sz="2800" i="1" dirty="0">
                <a:solidFill>
                  <a:schemeClr val="tx1"/>
                </a:solidFill>
                <a:latin typeface="Calibri" pitchFamily="34" charset="0"/>
              </a:rPr>
              <a:t>- игровые с элементами творческих игр, когда дети входят в образ персонажей сказки и решают по – своему поставленные проблемы.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4429125" y="0"/>
            <a:ext cx="4714875" cy="4357688"/>
          </a:xfrm>
          <a:prstGeom prst="sun">
            <a:avLst>
              <a:gd name="adj" fmla="val 2178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  <a:latin typeface="Calibri" pitchFamily="34" charset="0"/>
              </a:rPr>
              <a:t>Информационно -</a:t>
            </a:r>
            <a:r>
              <a:rPr lang="ru-RU" sz="2000" i="1" dirty="0" err="1">
                <a:solidFill>
                  <a:schemeClr val="tx1"/>
                </a:solidFill>
                <a:latin typeface="Calibri" pitchFamily="34" charset="0"/>
              </a:rPr>
              <a:t>практико</a:t>
            </a:r>
            <a:r>
              <a:rPr lang="ru-RU" sz="2000" i="1" dirty="0">
                <a:solidFill>
                  <a:schemeClr val="tx1"/>
                </a:solidFill>
                <a:latin typeface="Calibri" pitchFamily="34" charset="0"/>
              </a:rPr>
              <a:t>- ориентированные проекты</a:t>
            </a:r>
          </a:p>
        </p:txBody>
      </p:sp>
      <p:sp>
        <p:nvSpPr>
          <p:cNvPr id="3" name="Облако 2"/>
          <p:cNvSpPr/>
          <p:nvPr/>
        </p:nvSpPr>
        <p:spPr>
          <a:xfrm>
            <a:off x="0" y="2786063"/>
            <a:ext cx="5857875" cy="3000375"/>
          </a:xfrm>
          <a:prstGeom prst="cloud">
            <a:avLst/>
          </a:prstGeom>
          <a:solidFill>
            <a:srgbClr val="4B9F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1"/>
                </a:solidFill>
                <a:latin typeface="Calibri" pitchFamily="34" charset="0"/>
              </a:rPr>
              <a:t>Дети собирают информацию и реализуют её, ориентируясь на социальные интересы (оформление и дизайн группы, витражи и др.)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4500563" y="0"/>
            <a:ext cx="4500562" cy="3643313"/>
          </a:xfrm>
          <a:prstGeom prst="sun">
            <a:avLst>
              <a:gd name="adj" fmla="val 23934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1"/>
                </a:solidFill>
                <a:latin typeface="Calibri" pitchFamily="34" charset="0"/>
              </a:rPr>
              <a:t>Творческие проекты</a:t>
            </a:r>
          </a:p>
        </p:txBody>
      </p:sp>
      <p:sp>
        <p:nvSpPr>
          <p:cNvPr id="4" name="Облако 3"/>
          <p:cNvSpPr/>
          <p:nvPr/>
        </p:nvSpPr>
        <p:spPr>
          <a:xfrm>
            <a:off x="0" y="2714625"/>
            <a:ext cx="5857875" cy="3214688"/>
          </a:xfrm>
          <a:prstGeom prst="cloud">
            <a:avLst/>
          </a:prstGeom>
          <a:solidFill>
            <a:srgbClr val="4B9F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1"/>
                </a:solidFill>
                <a:latin typeface="Calibri" pitchFamily="34" charset="0"/>
              </a:rPr>
              <a:t>Оформление результата в виде детского праздника, детского дизайна, например «Театральная неделя».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071688" y="57150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69875"/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Вертикальный свиток 11"/>
          <p:cNvSpPr/>
          <p:nvPr/>
        </p:nvSpPr>
        <p:spPr>
          <a:xfrm>
            <a:off x="214313" y="142875"/>
            <a:ext cx="1285875" cy="6500813"/>
          </a:xfrm>
          <a:prstGeom prst="verticalScroll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chemeClr val="tx1"/>
                </a:solidFill>
              </a:rPr>
              <a:t>Э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chemeClr val="tx1"/>
                </a:solidFill>
              </a:rPr>
              <a:t>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chemeClr val="tx1"/>
                </a:solidFill>
              </a:rPr>
              <a:t>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chemeClr val="tx1"/>
                </a:solidFill>
              </a:rPr>
              <a:t>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chemeClr val="tx1"/>
                </a:solidFill>
              </a:rPr>
              <a:t>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i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chemeClr val="tx1"/>
                </a:solidFill>
              </a:rPr>
              <a:t> 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chemeClr val="tx1"/>
                </a:solidFill>
              </a:rPr>
              <a:t>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chemeClr val="tx1"/>
                </a:solidFill>
              </a:rPr>
              <a:t>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chemeClr val="tx1"/>
                </a:solidFill>
              </a:rPr>
              <a:t>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chemeClr val="tx1"/>
                </a:solidFill>
              </a:rPr>
              <a:t>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chemeClr val="tx1"/>
                </a:solidFill>
              </a:rPr>
              <a:t>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1428750" y="2214563"/>
            <a:ext cx="571500" cy="484187"/>
          </a:xfrm>
          <a:prstGeom prst="rightArrow">
            <a:avLst>
              <a:gd name="adj1" fmla="val 50000"/>
              <a:gd name="adj2" fmla="val 47184"/>
            </a:avLst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1428750" y="3857625"/>
            <a:ext cx="571500" cy="484188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428750" y="571500"/>
            <a:ext cx="571500" cy="484188"/>
          </a:xfrm>
          <a:prstGeom prst="rightArrow">
            <a:avLst>
              <a:gd name="adj1" fmla="val 50000"/>
              <a:gd name="adj2" fmla="val 47184"/>
            </a:avLst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428750" y="5214938"/>
            <a:ext cx="571500" cy="484187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Рамка 23"/>
          <p:cNvSpPr/>
          <p:nvPr/>
        </p:nvSpPr>
        <p:spPr>
          <a:xfrm>
            <a:off x="2071670" y="500042"/>
            <a:ext cx="3643338" cy="64294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634" name="Прямоугольник 26"/>
          <p:cNvSpPr>
            <a:spLocks noChangeArrowheads="1"/>
          </p:cNvSpPr>
          <p:nvPr/>
        </p:nvSpPr>
        <p:spPr bwMode="auto">
          <a:xfrm>
            <a:off x="2071688" y="571500"/>
            <a:ext cx="3906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latin typeface="Calibri" pitchFamily="34" charset="0"/>
              </a:rPr>
              <a:t>Постановка цели</a:t>
            </a:r>
          </a:p>
        </p:txBody>
      </p:sp>
      <p:sp>
        <p:nvSpPr>
          <p:cNvPr id="28" name="Рамка 27"/>
          <p:cNvSpPr/>
          <p:nvPr/>
        </p:nvSpPr>
        <p:spPr>
          <a:xfrm>
            <a:off x="2071670" y="1714488"/>
            <a:ext cx="6357982" cy="1428760"/>
          </a:xfrm>
          <a:prstGeom prst="frame">
            <a:avLst>
              <a:gd name="adj1" fmla="val 542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638" name="Прямоугольник 28"/>
          <p:cNvSpPr>
            <a:spLocks noChangeArrowheads="1"/>
          </p:cNvSpPr>
          <p:nvPr/>
        </p:nvSpPr>
        <p:spPr bwMode="auto">
          <a:xfrm>
            <a:off x="2214563" y="1785938"/>
            <a:ext cx="6143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latin typeface="Calibri" pitchFamily="34" charset="0"/>
              </a:rPr>
              <a:t>Разработка проекта (разработка содержания всего учебно-воспитательного процесса на основе тематики проекта)</a:t>
            </a:r>
          </a:p>
        </p:txBody>
      </p:sp>
      <p:sp>
        <p:nvSpPr>
          <p:cNvPr id="30" name="Рамка 29"/>
          <p:cNvSpPr/>
          <p:nvPr/>
        </p:nvSpPr>
        <p:spPr>
          <a:xfrm>
            <a:off x="2071670" y="3643314"/>
            <a:ext cx="4286280" cy="914400"/>
          </a:xfrm>
          <a:prstGeom prst="frame">
            <a:avLst>
              <a:gd name="adj1" fmla="val 8928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1"/>
                </a:solidFill>
                <a:latin typeface="Calibri" pitchFamily="34" charset="0"/>
              </a:rPr>
              <a:t>Выполнение проекта (практическая часть)</a:t>
            </a:r>
          </a:p>
        </p:txBody>
      </p:sp>
      <p:sp>
        <p:nvSpPr>
          <p:cNvPr id="31" name="Рамка 30"/>
          <p:cNvSpPr/>
          <p:nvPr/>
        </p:nvSpPr>
        <p:spPr>
          <a:xfrm>
            <a:off x="2071670" y="5000636"/>
            <a:ext cx="6000792" cy="1071570"/>
          </a:xfrm>
          <a:prstGeom prst="frame">
            <a:avLst>
              <a:gd name="adj1" fmla="val 94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645" name="Прямоугольник 31"/>
          <p:cNvSpPr>
            <a:spLocks noChangeArrowheads="1"/>
          </p:cNvSpPr>
          <p:nvPr/>
        </p:nvSpPr>
        <p:spPr bwMode="auto">
          <a:xfrm>
            <a:off x="2071688" y="5072063"/>
            <a:ext cx="6000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latin typeface="Calibri" pitchFamily="34" charset="0"/>
              </a:rPr>
              <a:t>Подведение итогов (презентация по деятельности конкретного проекта)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1928813" y="0"/>
            <a:ext cx="5715000" cy="14620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69875" algn="ctr">
              <a:tabLst>
                <a:tab pos="180975" algn="l"/>
              </a:tabLst>
              <a:defRPr/>
            </a:pP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Продолжительность проекта</a:t>
            </a:r>
            <a:endParaRPr lang="ru-RU" sz="32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857625" y="1357313"/>
            <a:ext cx="1571625" cy="1428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краткосрочные (1-4 недели)</a:t>
            </a:r>
            <a:endParaRPr lang="ru-RU" sz="2000" i="1" dirty="0">
              <a:latin typeface="Calibri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643313" y="2928938"/>
            <a:ext cx="1928812" cy="17145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69875" algn="ctr" eaLnBrk="0" hangingPunct="0">
              <a:tabLst>
                <a:tab pos="180975" algn="l"/>
              </a:tabLst>
              <a:defRPr/>
            </a:pPr>
            <a:r>
              <a:rPr lang="ru-RU" sz="2400" i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среднесрочные(до 1 месяца)</a:t>
            </a:r>
          </a:p>
        </p:txBody>
      </p:sp>
      <p:sp>
        <p:nvSpPr>
          <p:cNvPr id="9" name="Овал 8"/>
          <p:cNvSpPr/>
          <p:nvPr/>
        </p:nvSpPr>
        <p:spPr>
          <a:xfrm>
            <a:off x="3786188" y="4786313"/>
            <a:ext cx="1714500" cy="16430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69875" algn="ctr" eaLnBrk="0" hangingPunct="0">
              <a:tabLst>
                <a:tab pos="180975" algn="l"/>
              </a:tabLst>
              <a:defRPr/>
            </a:pPr>
            <a:r>
              <a:rPr lang="ru-RU" sz="2000" i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Долгосрочные (до 1 года)</a:t>
            </a:r>
          </a:p>
        </p:txBody>
      </p:sp>
      <p:pic>
        <p:nvPicPr>
          <p:cNvPr id="10" name="Рисунок 9" descr="проект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1173" y="1571612"/>
            <a:ext cx="3134231" cy="4929221"/>
          </a:xfrm>
          <a:prstGeom prst="rect">
            <a:avLst/>
          </a:prstGeom>
          <a:solidFill>
            <a:schemeClr val="bg2">
              <a:lumMod val="75000"/>
            </a:schemeClr>
          </a:solidFill>
          <a:effectLst>
            <a:softEdge rad="317500"/>
          </a:effectLst>
        </p:spPr>
      </p:pic>
      <p:pic>
        <p:nvPicPr>
          <p:cNvPr id="11" name="Рисунок 10" descr="регулировщикt4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536762"/>
            <a:ext cx="3288414" cy="4892634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2500306"/>
            <a:ext cx="3352976" cy="3118268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Овал 5"/>
          <p:cNvSpPr/>
          <p:nvPr/>
        </p:nvSpPr>
        <p:spPr>
          <a:xfrm>
            <a:off x="2428875" y="1214438"/>
            <a:ext cx="4786313" cy="10001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  <a:latin typeface="Calibri" pitchFamily="34" charset="0"/>
              </a:rPr>
              <a:t>Организатор  детской продуктивной деятельности</a:t>
            </a:r>
          </a:p>
        </p:txBody>
      </p:sp>
      <p:sp>
        <p:nvSpPr>
          <p:cNvPr id="7" name="Овал 6"/>
          <p:cNvSpPr/>
          <p:nvPr/>
        </p:nvSpPr>
        <p:spPr>
          <a:xfrm>
            <a:off x="142875" y="2786063"/>
            <a:ext cx="2857500" cy="7143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  <a:latin typeface="Calibri" pitchFamily="34" charset="0"/>
              </a:rPr>
              <a:t>Источник информации</a:t>
            </a:r>
          </a:p>
        </p:txBody>
      </p:sp>
      <p:sp>
        <p:nvSpPr>
          <p:cNvPr id="8" name="Овал 7"/>
          <p:cNvSpPr/>
          <p:nvPr/>
        </p:nvSpPr>
        <p:spPr>
          <a:xfrm>
            <a:off x="6143625" y="2857500"/>
            <a:ext cx="2643188" cy="642938"/>
          </a:xfrm>
          <a:prstGeom prst="ellipse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  <a:latin typeface="Calibri" pitchFamily="34" charset="0"/>
              </a:rPr>
              <a:t>Консультант</a:t>
            </a:r>
          </a:p>
        </p:txBody>
      </p:sp>
      <p:sp>
        <p:nvSpPr>
          <p:cNvPr id="9" name="Овал 8"/>
          <p:cNvSpPr/>
          <p:nvPr/>
        </p:nvSpPr>
        <p:spPr>
          <a:xfrm>
            <a:off x="214313" y="4071938"/>
            <a:ext cx="2714625" cy="5715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  <a:latin typeface="Calibri" pitchFamily="34" charset="0"/>
              </a:rPr>
              <a:t>Эксперт</a:t>
            </a:r>
          </a:p>
        </p:txBody>
      </p:sp>
      <p:sp>
        <p:nvSpPr>
          <p:cNvPr id="10" name="Овал 9"/>
          <p:cNvSpPr/>
          <p:nvPr/>
        </p:nvSpPr>
        <p:spPr>
          <a:xfrm>
            <a:off x="6357938" y="4143375"/>
            <a:ext cx="2214562" cy="5000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  <a:latin typeface="Calibri" pitchFamily="34" charset="0"/>
              </a:rPr>
              <a:t>Партнёр</a:t>
            </a:r>
          </a:p>
        </p:txBody>
      </p:sp>
      <p:sp>
        <p:nvSpPr>
          <p:cNvPr id="11" name="Овал 10"/>
          <p:cNvSpPr/>
          <p:nvPr/>
        </p:nvSpPr>
        <p:spPr>
          <a:xfrm>
            <a:off x="5357813" y="5572125"/>
            <a:ext cx="2571750" cy="50006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  <a:latin typeface="Calibri" pitchFamily="34" charset="0"/>
              </a:rPr>
              <a:t>Помощник</a:t>
            </a:r>
          </a:p>
        </p:txBody>
      </p:sp>
      <p:sp>
        <p:nvSpPr>
          <p:cNvPr id="12" name="Овал 11"/>
          <p:cNvSpPr/>
          <p:nvPr/>
        </p:nvSpPr>
        <p:spPr>
          <a:xfrm>
            <a:off x="571500" y="5429250"/>
            <a:ext cx="4286250" cy="78581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  <a:latin typeface="Calibri" pitchFamily="34" charset="0"/>
              </a:rPr>
              <a:t>Основной руководитель проекта</a:t>
            </a:r>
          </a:p>
        </p:txBody>
      </p:sp>
      <p:sp>
        <p:nvSpPr>
          <p:cNvPr id="34" name="Горизонтальный свиток 33"/>
          <p:cNvSpPr/>
          <p:nvPr/>
        </p:nvSpPr>
        <p:spPr>
          <a:xfrm>
            <a:off x="2428860" y="0"/>
            <a:ext cx="5072098" cy="714356"/>
          </a:xfrm>
          <a:prstGeom prst="horizont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1"/>
                </a:solidFill>
              </a:rPr>
              <a:t>Механизм проектирования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57188" y="214313"/>
            <a:ext cx="81438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69875" algn="just"/>
            <a:r>
              <a:rPr lang="ru-RU" sz="2400" i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Технология проектирования, включённая в организационную систему ДОУ, становится инструментом развития, саморазвития ребёнка, его познавательных и творческих способностей, является уникальным средством обеспечения сотрудничества детей и взрослых.</a:t>
            </a:r>
            <a:r>
              <a:rPr lang="ru-RU" sz="2400" i="1">
                <a:latin typeface="Calibri" pitchFamily="34" charset="0"/>
                <a:ea typeface="Calibri" pitchFamily="34" charset="0"/>
                <a:cs typeface="Times New Roman" pitchFamily="18" charset="0"/>
              </a:rPr>
              <a:t> Реализуя данный метод  в воспитательно-образовательной работе детского сада, можно достигнуть значительных успехов. Метод проектов в работе с дошкольниками – это оптимальный, инновационный и перспективный метод, который должен знать своё место в системе дошкольного образования.</a:t>
            </a:r>
            <a:endParaRPr lang="ru-RU" sz="2400" i="1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Рисунок 3" descr="дет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4071942"/>
            <a:ext cx="5000660" cy="2933698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4399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429125" y="214313"/>
            <a:ext cx="4286250" cy="6215062"/>
          </a:xfrm>
          <a:solidFill>
            <a:schemeClr val="tx2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latin typeface="Calibri" pitchFamily="34" charset="0"/>
                <a:cs typeface="Estrangelo Edessa" pitchFamily="66"/>
              </a:rPr>
              <a:t>   </a:t>
            </a:r>
            <a:r>
              <a:rPr lang="ru-RU" b="1" i="1" dirty="0" smtClean="0">
                <a:latin typeface="Calibri" pitchFamily="34" charset="0"/>
                <a:cs typeface="Estrangelo Edessa" pitchFamily="66"/>
              </a:rPr>
              <a:t>Метод проектов </a:t>
            </a:r>
            <a:r>
              <a:rPr lang="ru-RU" i="1" dirty="0" smtClean="0">
                <a:latin typeface="Calibri" pitchFamily="34" charset="0"/>
                <a:cs typeface="Estrangelo Edessa" pitchFamily="66"/>
              </a:rPr>
              <a:t>был разработан в начале ХХ столетия американским философом, психологом и  педагогом Джоном </a:t>
            </a:r>
            <a:r>
              <a:rPr lang="ru-RU" i="1" dirty="0" err="1" smtClean="0">
                <a:latin typeface="Calibri" pitchFamily="34" charset="0"/>
                <a:cs typeface="Estrangelo Edessa" pitchFamily="66"/>
              </a:rPr>
              <a:t>Дьюи</a:t>
            </a:r>
            <a:r>
              <a:rPr lang="ru-RU" i="1" dirty="0" smtClean="0">
                <a:latin typeface="Calibri" pitchFamily="34" charset="0"/>
                <a:cs typeface="Estrangelo Edessa" pitchFamily="66"/>
              </a:rPr>
              <a:t>  (1859-1952).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i="1" dirty="0" smtClean="0">
              <a:latin typeface="Calibri" pitchFamily="34" charset="0"/>
              <a:cs typeface="Estrangelo Edessa" pitchFamily="66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i="1" dirty="0" smtClean="0">
                <a:latin typeface="Calibri" pitchFamily="34" charset="0"/>
                <a:cs typeface="Estrangelo Edessa" pitchFamily="66"/>
              </a:rPr>
              <a:t>    По мнению </a:t>
            </a:r>
            <a:r>
              <a:rPr lang="ru-RU" i="1" dirty="0" err="1" smtClean="0">
                <a:latin typeface="Calibri" pitchFamily="34" charset="0"/>
                <a:cs typeface="Estrangelo Edessa" pitchFamily="66"/>
              </a:rPr>
              <a:t>Д.Дьюи</a:t>
            </a:r>
            <a:r>
              <a:rPr lang="ru-RU" i="1" dirty="0" smtClean="0">
                <a:latin typeface="Calibri" pitchFamily="34" charset="0"/>
                <a:cs typeface="Estrangelo Edessa" pitchFamily="66"/>
              </a:rPr>
              <a:t>, обучение должно строиться "на активной основе через целесообразную деятельность детей в соответствии с их личными интересами и личными целями".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  <p:pic>
        <p:nvPicPr>
          <p:cNvPr id="14339" name="Рисунок 3" descr="фот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14313"/>
            <a:ext cx="4143375" cy="621188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4286250" y="500063"/>
            <a:ext cx="4286250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latin typeface="Calibri" pitchFamily="34" charset="0"/>
                <a:cs typeface="Times New Roman" pitchFamily="18" charset="0"/>
              </a:rPr>
              <a:t>Этот метод актуален и очень эффективен, т.к. даёт ребёнку  возможность экспериментировать, синтезировать полученные знания, развивать творческие способности и коммуникативные навыки, тем самым позволяя ему успешно адаптироваться к школе. </a:t>
            </a:r>
          </a:p>
        </p:txBody>
      </p:sp>
      <p:pic>
        <p:nvPicPr>
          <p:cNvPr id="4" name="Рисунок 3" descr="школьни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4214842" cy="5324011"/>
          </a:xfrm>
          <a:prstGeom prst="rect">
            <a:avLst/>
          </a:prstGeom>
          <a:ln w="38100">
            <a:solidFill>
              <a:schemeClr val="accent1"/>
            </a:solidFill>
            <a:prstDash val="solid"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3929063" y="357188"/>
            <a:ext cx="4714875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Calibri" pitchFamily="34" charset="0"/>
                <a:cs typeface="Times New Roman" pitchFamily="18" charset="0"/>
              </a:rPr>
              <a:t> Данный метод интересен и полезен не только детям, но и самим педагогам, т.к. он даёт возможность сконцентрировать материал по определённой теме, повысить уровень собственной компетентности по проблеме, вывести на новый уровень взаимоотношения с родителями, ощутить себя  партнёром детей в решении исследовательских задач, сделать процесс познания интересным, привлекательным и творческим.</a:t>
            </a:r>
          </a:p>
        </p:txBody>
      </p:sp>
      <p:pic>
        <p:nvPicPr>
          <p:cNvPr id="3" name="Рисунок 2" descr="010512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4000496" cy="4714908"/>
          </a:xfrm>
          <a:prstGeom prst="rect">
            <a:avLst/>
          </a:prstGeom>
          <a:ln w="38100">
            <a:solidFill>
              <a:schemeClr val="bg1"/>
            </a:solidFill>
            <a:prstDash val="solid"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1357313" y="1000125"/>
            <a:ext cx="6572250" cy="24415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 b="1" i="1">
              <a:latin typeface="Century Schoolbook" pitchFamily="18" charset="0"/>
            </a:endParaRPr>
          </a:p>
          <a:p>
            <a:endParaRPr lang="ru-RU" sz="2400">
              <a:latin typeface="Century Schoolbook" pitchFamily="18" charset="0"/>
            </a:endParaRPr>
          </a:p>
          <a:p>
            <a:r>
              <a:rPr lang="ru-RU" sz="2400" i="1">
                <a:latin typeface="Calibri" pitchFamily="34" charset="0"/>
                <a:cs typeface="Times New Roman" pitchFamily="18" charset="0"/>
              </a:rPr>
              <a:t>развитие свободной творческой личности ребёнка, которое определяется задачами развития и задачами исследовательской деятельности детей.</a:t>
            </a:r>
          </a:p>
        </p:txBody>
      </p:sp>
      <p:pic>
        <p:nvPicPr>
          <p:cNvPr id="3" name="Рисунок 2" descr="4770416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3214686"/>
            <a:ext cx="5820193" cy="3643314"/>
          </a:xfrm>
          <a:prstGeom prst="rect">
            <a:avLst/>
          </a:prstGeom>
          <a:ln w="38100">
            <a:solidFill>
              <a:schemeClr val="bg1"/>
            </a:solidFill>
          </a:ln>
          <a:effectLst>
            <a:softEdge rad="317500"/>
          </a:effectLst>
        </p:spPr>
      </p:pic>
      <p:sp>
        <p:nvSpPr>
          <p:cNvPr id="5" name="Горизонтальный свиток 4"/>
          <p:cNvSpPr/>
          <p:nvPr/>
        </p:nvSpPr>
        <p:spPr>
          <a:xfrm>
            <a:off x="500063" y="0"/>
            <a:ext cx="7929562" cy="192881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1"/>
                </a:solidFill>
              </a:rPr>
              <a:t>Основная цель проектного метода в ДОУ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7639050" cy="15001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2700" dirty="0">
              <a:solidFill>
                <a:schemeClr val="tx1"/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2428875"/>
            <a:ext cx="7467600" cy="378618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i="1" smtClean="0">
                <a:latin typeface="Calibri" pitchFamily="34" charset="0"/>
                <a:cs typeface="Times New Roman" pitchFamily="18" charset="0"/>
              </a:rPr>
              <a:t>обеспечение психологического благополучия и здоровья детей;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i="1" smtClean="0">
                <a:latin typeface="Calibri" pitchFamily="34" charset="0"/>
                <a:cs typeface="Times New Roman" pitchFamily="18" charset="0"/>
              </a:rPr>
              <a:t>развитие познавательных способностей;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i="1" smtClean="0">
                <a:latin typeface="Calibri" pitchFamily="34" charset="0"/>
                <a:cs typeface="Times New Roman" pitchFamily="18" charset="0"/>
              </a:rPr>
              <a:t>развитие творческого воображения;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i="1" smtClean="0">
                <a:latin typeface="Calibri" pitchFamily="34" charset="0"/>
                <a:cs typeface="Times New Roman" pitchFamily="18" charset="0"/>
              </a:rPr>
              <a:t>развитие творческого мышления;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i="1" smtClean="0">
                <a:latin typeface="Calibri" pitchFamily="34" charset="0"/>
                <a:cs typeface="Times New Roman" pitchFamily="18" charset="0"/>
              </a:rPr>
              <a:t>развитие коммуникативных навыков.</a:t>
            </a:r>
          </a:p>
          <a:p>
            <a:pPr eaLnBrk="1" hangingPunct="1"/>
            <a:endParaRPr lang="ru-RU" smtClean="0"/>
          </a:p>
        </p:txBody>
      </p:sp>
      <p:pic>
        <p:nvPicPr>
          <p:cNvPr id="4" name="Рисунок 3" descr="прект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1642" y="3000372"/>
            <a:ext cx="2498925" cy="3697225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softEdge rad="127000"/>
          </a:effectLst>
        </p:spPr>
      </p:pic>
      <p:sp>
        <p:nvSpPr>
          <p:cNvPr id="5" name="Горизонтальный свиток 4"/>
          <p:cNvSpPr/>
          <p:nvPr/>
        </p:nvSpPr>
        <p:spPr>
          <a:xfrm>
            <a:off x="428625" y="0"/>
            <a:ext cx="8143875" cy="20002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</a:rPr>
              <a:t>Общие задачи развития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400" b="1" dirty="0"/>
              <a:t> </a:t>
            </a:r>
            <a:r>
              <a:rPr lang="ru-RU" sz="2400" dirty="0">
                <a:solidFill>
                  <a:schemeClr val="tx1"/>
                </a:solidFill>
              </a:rPr>
              <a:t>(специфичные для каждого возраста):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285728"/>
            <a:ext cx="807249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indent="269875" algn="ctr">
              <a:defRPr/>
            </a:pPr>
            <a:r>
              <a:rPr lang="ru-RU" sz="2400" b="1" i="1" cap="all" dirty="0">
                <a:ln w="0"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Детское проектирование может быть успешным, если соблюдаются следующие условия: </a:t>
            </a:r>
          </a:p>
          <a:p>
            <a:pPr indent="269875" algn="ctr">
              <a:defRPr/>
            </a:pP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indent="269875" algn="ctr">
              <a:defRPr/>
            </a:pP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indent="269875" algn="ctr">
              <a:defRPr/>
            </a:pP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indent="269875" algn="ctr">
              <a:defRPr/>
            </a:pP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indent="269875" algn="ctr">
              <a:defRPr/>
            </a:pP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indent="269875" algn="ctr">
              <a:defRPr/>
            </a:pP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+mn-cs"/>
            </a:endParaRPr>
          </a:p>
          <a:p>
            <a:pPr indent="269875" algn="ctr">
              <a:defRPr/>
            </a:pP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+mn-cs"/>
            </a:endParaRPr>
          </a:p>
          <a:p>
            <a:pPr indent="269875" algn="ctr">
              <a:defRPr/>
            </a:pP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+mn-cs"/>
            </a:endParaRPr>
          </a:p>
          <a:p>
            <a:pPr indent="269875" algn="ctr">
              <a:defRPr/>
            </a:pP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+mn-cs"/>
            </a:endParaRPr>
          </a:p>
          <a:p>
            <a:pPr indent="269875" algn="ctr">
              <a:defRPr/>
            </a:pP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+mn-cs"/>
            </a:endParaRPr>
          </a:p>
          <a:p>
            <a:pPr indent="269875" eaLnBrk="0" hangingPunct="0">
              <a:defRPr/>
            </a:pP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269875" eaLnBrk="0" hangingPunct="0">
              <a:defRPr/>
            </a:pP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714375" y="1571625"/>
            <a:ext cx="3786188" cy="785813"/>
          </a:xfrm>
          <a:prstGeom prst="horizont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учет интересов ребенка </a:t>
            </a:r>
            <a:endParaRPr lang="ru-RU" sz="2400" i="1" dirty="0">
              <a:latin typeface="Calibri" pitchFamily="34" charset="0"/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714375" y="2428875"/>
            <a:ext cx="5072063" cy="857250"/>
          </a:xfrm>
          <a:prstGeom prst="horizont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69875" eaLnBrk="0" hangingPunct="0">
              <a:defRPr/>
            </a:pPr>
            <a:r>
              <a:rPr lang="ru-RU" sz="24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деятельность без принуждения </a:t>
            </a:r>
            <a:endParaRPr lang="ru-RU" sz="24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714375" y="3286125"/>
            <a:ext cx="6500813" cy="1033463"/>
          </a:xfrm>
          <a:prstGeom prst="horizont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69875" eaLnBrk="0" hangingPunct="0">
              <a:defRPr/>
            </a:pPr>
            <a:r>
              <a:rPr lang="ru-RU" sz="24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тематика (проблема) адекватна возрасту </a:t>
            </a:r>
            <a:endParaRPr lang="ru-RU" sz="24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714375" y="4357688"/>
            <a:ext cx="6786563" cy="1033462"/>
          </a:xfrm>
          <a:prstGeom prst="horizontalScroll">
            <a:avLst>
              <a:gd name="adj" fmla="val 11446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предоставление самостоятельности и поддержка детской    инициативы</a:t>
            </a:r>
            <a:endParaRPr lang="ru-RU" sz="2400" i="1" dirty="0">
              <a:latin typeface="Calibri" pitchFamily="34" charset="0"/>
            </a:endParaRPr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714375" y="5429250"/>
            <a:ext cx="7000875" cy="857250"/>
          </a:xfrm>
          <a:prstGeom prst="horizont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совместное со взрослыми достижение цели</a:t>
            </a:r>
            <a:endParaRPr lang="ru-RU" i="1" dirty="0">
              <a:latin typeface="Calibri" pitchFamily="34" charset="0"/>
            </a:endParaRPr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0" y="0"/>
            <a:ext cx="501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69875"/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800">
              <a:ea typeface="Calibri" pitchFamily="34" charset="0"/>
              <a:cs typeface="Times New Roman" pitchFamily="18" charset="0"/>
            </a:endParaRPr>
          </a:p>
          <a:p>
            <a:pPr indent="269875"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0" y="0"/>
            <a:ext cx="501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69875"/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800">
              <a:ea typeface="Calibri" pitchFamily="34" charset="0"/>
              <a:cs typeface="Times New Roman" pitchFamily="18" charset="0"/>
            </a:endParaRPr>
          </a:p>
          <a:p>
            <a:pPr indent="269875"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1071538" y="2143116"/>
            <a:ext cx="7143800" cy="2428892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69875" algn="ctr">
              <a:defRPr/>
            </a:pP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Проекты классифицируются по разным признакам: </a:t>
            </a:r>
            <a:endParaRPr lang="ru-RU" sz="36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929313" y="4714875"/>
            <a:ext cx="857250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 flipV="1">
            <a:off x="2071688" y="4714875"/>
            <a:ext cx="1214437" cy="785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5786438" y="1143000"/>
            <a:ext cx="857250" cy="785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16200000" flipV="1">
            <a:off x="2857501" y="1143000"/>
            <a:ext cx="857250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Блок-схема: перфолента 67"/>
          <p:cNvSpPr/>
          <p:nvPr/>
        </p:nvSpPr>
        <p:spPr>
          <a:xfrm>
            <a:off x="1571604" y="5572140"/>
            <a:ext cx="1857388" cy="804672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</a:rPr>
              <a:t>по тематике</a:t>
            </a:r>
          </a:p>
        </p:txBody>
      </p:sp>
      <p:sp>
        <p:nvSpPr>
          <p:cNvPr id="69" name="Блок-схема: перфолента 68"/>
          <p:cNvSpPr/>
          <p:nvPr/>
        </p:nvSpPr>
        <p:spPr>
          <a:xfrm>
            <a:off x="1500166" y="214290"/>
            <a:ext cx="3000396" cy="804672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</a:rPr>
              <a:t>по составу участников</a:t>
            </a:r>
          </a:p>
        </p:txBody>
      </p:sp>
      <p:sp>
        <p:nvSpPr>
          <p:cNvPr id="70" name="Блок-схема: перфолента 69"/>
          <p:cNvSpPr/>
          <p:nvPr/>
        </p:nvSpPr>
        <p:spPr>
          <a:xfrm>
            <a:off x="5000628" y="214290"/>
            <a:ext cx="3000396" cy="804672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</a:rPr>
              <a:t>по целевой установке</a:t>
            </a:r>
          </a:p>
        </p:txBody>
      </p:sp>
      <p:sp>
        <p:nvSpPr>
          <p:cNvPr id="73" name="Блок-схема: перфолента 72"/>
          <p:cNvSpPr/>
          <p:nvPr/>
        </p:nvSpPr>
        <p:spPr>
          <a:xfrm>
            <a:off x="5214942" y="5500702"/>
            <a:ext cx="2786082" cy="804672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</a:rPr>
              <a:t>по срокам реализации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714612" y="285728"/>
            <a:ext cx="3786214" cy="1033272"/>
          </a:xfrm>
          <a:prstGeom prst="horizontalScroll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</a:rPr>
              <a:t>Виды проектов</a:t>
            </a:r>
          </a:p>
        </p:txBody>
      </p:sp>
      <p:sp>
        <p:nvSpPr>
          <p:cNvPr id="8" name="Волна 7"/>
          <p:cNvSpPr/>
          <p:nvPr/>
        </p:nvSpPr>
        <p:spPr>
          <a:xfrm>
            <a:off x="6143636" y="4643446"/>
            <a:ext cx="2071702" cy="914400"/>
          </a:xfrm>
          <a:prstGeom prst="wav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творческие</a:t>
            </a:r>
          </a:p>
        </p:txBody>
      </p:sp>
      <p:sp>
        <p:nvSpPr>
          <p:cNvPr id="10" name="Волна 9"/>
          <p:cNvSpPr/>
          <p:nvPr/>
        </p:nvSpPr>
        <p:spPr>
          <a:xfrm>
            <a:off x="642910" y="3071810"/>
            <a:ext cx="4572032" cy="1271590"/>
          </a:xfrm>
          <a:prstGeom prst="wave">
            <a:avLst>
              <a:gd name="adj1" fmla="val 15707"/>
              <a:gd name="adj2" fmla="val 0"/>
            </a:avLst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chemeClr val="tx1"/>
                </a:solidFill>
              </a:rPr>
              <a:t>ролево</a:t>
            </a:r>
            <a:r>
              <a:rPr lang="ru-RU" sz="2400" dirty="0">
                <a:solidFill>
                  <a:schemeClr val="tx1"/>
                </a:solidFill>
              </a:rPr>
              <a:t> - игровые</a:t>
            </a:r>
          </a:p>
        </p:txBody>
      </p:sp>
      <p:sp>
        <p:nvSpPr>
          <p:cNvPr id="11" name="Волна 10"/>
          <p:cNvSpPr/>
          <p:nvPr/>
        </p:nvSpPr>
        <p:spPr>
          <a:xfrm>
            <a:off x="500034" y="1500174"/>
            <a:ext cx="5214974" cy="1128714"/>
          </a:xfrm>
          <a:prstGeom prst="wav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chemeClr val="tx1"/>
                </a:solidFill>
              </a:rPr>
              <a:t>исследовательско</a:t>
            </a:r>
            <a:r>
              <a:rPr lang="ru-RU" sz="2400" dirty="0">
                <a:solidFill>
                  <a:schemeClr val="tx1"/>
                </a:solidFill>
              </a:rPr>
              <a:t> - творческие</a:t>
            </a:r>
          </a:p>
        </p:txBody>
      </p:sp>
      <p:sp>
        <p:nvSpPr>
          <p:cNvPr id="12" name="Волна 11"/>
          <p:cNvSpPr/>
          <p:nvPr/>
        </p:nvSpPr>
        <p:spPr>
          <a:xfrm>
            <a:off x="785786" y="4500570"/>
            <a:ext cx="5072098" cy="1643074"/>
          </a:xfrm>
          <a:prstGeom prst="wave">
            <a:avLst>
              <a:gd name="adj1" fmla="val 10863"/>
              <a:gd name="adj2" fmla="val 634"/>
            </a:avLst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информационно – практико-ориентированные</a:t>
            </a:r>
          </a:p>
        </p:txBody>
      </p:sp>
      <p:pic>
        <p:nvPicPr>
          <p:cNvPr id="14" name="Рисунок 13" descr="проект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1214422"/>
            <a:ext cx="2143139" cy="2233104"/>
          </a:xfrm>
          <a:prstGeom prst="round2DiagRect">
            <a:avLst>
              <a:gd name="adj1" fmla="val 16667"/>
              <a:gd name="adj2" fmla="val 0"/>
            </a:avLst>
          </a:prstGeom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1181</TotalTime>
  <Words>412</Words>
  <Application>Microsoft Office PowerPoint</Application>
  <PresentationFormat>Экран (4:3)</PresentationFormat>
  <Paragraphs>70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17</vt:i4>
      </vt:variant>
    </vt:vector>
  </HeadingPairs>
  <TitlesOfParts>
    <vt:vector size="31" baseType="lpstr">
      <vt:lpstr>Arial</vt:lpstr>
      <vt:lpstr>Century Schoolbook</vt:lpstr>
      <vt:lpstr>Wingdings</vt:lpstr>
      <vt:lpstr>Wingdings 2</vt:lpstr>
      <vt:lpstr>Calibri</vt:lpstr>
      <vt:lpstr>Estrangelo Edessa</vt:lpstr>
      <vt:lpstr>Times New Roman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Муниципальное казенное дошкольное образовательное учреждение «Детский сад «Радуга» а. Икон-Халк «Проектный метод в деятельности ДОУ» Подготовила: старший воспитатель Туркменова М.К.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ДЕТСКИЙ САД КОМБИНИРОВАННОГО ВИДА №34 г.Ейска МО ЕЙСКИЙ РАЙОН</dc:title>
  <dc:creator>Admin</dc:creator>
  <cp:lastModifiedBy>777</cp:lastModifiedBy>
  <cp:revision>123</cp:revision>
  <dcterms:created xsi:type="dcterms:W3CDTF">2013-12-15T15:27:20Z</dcterms:created>
  <dcterms:modified xsi:type="dcterms:W3CDTF">2016-02-11T08:44:52Z</dcterms:modified>
</cp:coreProperties>
</file>